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4" r:id="rId5"/>
    <p:sldId id="259" r:id="rId6"/>
    <p:sldId id="260" r:id="rId7"/>
    <p:sldId id="262" r:id="rId8"/>
    <p:sldId id="263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123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467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76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763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325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61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77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456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27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9/10/2023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584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377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EB2F4B-02AB-4801-37EA-FD20052E89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000"/>
          <a:stretch/>
        </p:blipFill>
        <p:spPr>
          <a:xfrm>
            <a:off x="20" y="19674"/>
            <a:ext cx="12191980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E95896B-6905-4618-A7DF-DED8A61FB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48BD8C-4984-4138-94CA-2DC5F39D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6AC02-F67A-EC22-F588-37681DE6D6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Mushroom Classification</a:t>
            </a:r>
            <a:endParaRPr lang="en-MY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795C49-0FCC-A41B-5181-08F5934B4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Prerana Giri</a:t>
            </a:r>
          </a:p>
          <a:p>
            <a:r>
              <a:rPr lang="en-US">
                <a:solidFill>
                  <a:srgbClr val="FFFFFF"/>
                </a:solidFill>
              </a:rPr>
              <a:t>5</a:t>
            </a:r>
            <a:r>
              <a:rPr lang="en-US" baseline="30000">
                <a:solidFill>
                  <a:srgbClr val="FFFFFF"/>
                </a:solidFill>
              </a:rPr>
              <a:t>th</a:t>
            </a:r>
            <a:r>
              <a:rPr lang="en-US">
                <a:solidFill>
                  <a:srgbClr val="FFFFFF"/>
                </a:solidFill>
              </a:rPr>
              <a:t> B</a:t>
            </a:r>
            <a:endParaRPr lang="en-MY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17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FD55A-8D1A-64B8-ED40-D6407D707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798394"/>
            <a:ext cx="4730451" cy="1637730"/>
          </a:xfrm>
        </p:spPr>
        <p:txBody>
          <a:bodyPr>
            <a:normAutofit/>
          </a:bodyPr>
          <a:lstStyle/>
          <a:p>
            <a:r>
              <a:rPr lang="en-US" sz="4400"/>
              <a:t>Introduction</a:t>
            </a:r>
            <a:endParaRPr lang="en-MY" sz="4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85D8F-7289-23EA-8C6A-6B75E30AB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578608"/>
            <a:ext cx="4730451" cy="3593592"/>
          </a:xfrm>
        </p:spPr>
        <p:txBody>
          <a:bodyPr>
            <a:normAutofit/>
          </a:bodyPr>
          <a:lstStyle/>
          <a:p>
            <a:r>
              <a:rPr lang="en-US" sz="1800" b="0" i="0">
                <a:effectLst/>
                <a:latin typeface="Google Sans"/>
              </a:rPr>
              <a:t>Mushroom classification is a beginner machine learning problem</a:t>
            </a:r>
            <a:r>
              <a:rPr lang="en-US" sz="1800">
                <a:latin typeface="Google Sans"/>
              </a:rPr>
              <a:t>.</a:t>
            </a:r>
          </a:p>
          <a:p>
            <a:r>
              <a:rPr lang="en-US" sz="1800" b="0" i="0">
                <a:effectLst/>
                <a:latin typeface="Google Sans"/>
              </a:rPr>
              <a:t> </a:t>
            </a:r>
            <a:r>
              <a:rPr lang="en-US" sz="1800">
                <a:latin typeface="Google Sans"/>
              </a:rPr>
              <a:t>T</a:t>
            </a:r>
            <a:r>
              <a:rPr lang="en-US" sz="1800" b="0" i="0">
                <a:effectLst/>
                <a:latin typeface="Google Sans"/>
              </a:rPr>
              <a:t>he objective is to correctly classify if the mushroom is edible or poisonous by it's specifications like cap shape, cap color, gill color, etc. using different classifiers.</a:t>
            </a:r>
          </a:p>
          <a:p>
            <a:endParaRPr lang="en-MY" sz="1800"/>
          </a:p>
        </p:txBody>
      </p:sp>
      <p:pic>
        <p:nvPicPr>
          <p:cNvPr id="5" name="Picture 4" descr="Red mushrooms in forest">
            <a:extLst>
              <a:ext uri="{FF2B5EF4-FFF2-40B4-BE49-F238E27FC236}">
                <a16:creationId xmlns:a16="http://schemas.microsoft.com/office/drawing/2014/main" id="{FBCEDF5F-4C7A-2B87-DDF1-4A71C456AF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55" r="8430" b="-1"/>
          <a:stretch/>
        </p:blipFill>
        <p:spPr>
          <a:xfrm>
            <a:off x="5913124" y="10"/>
            <a:ext cx="6278877" cy="6857990"/>
          </a:xfrm>
          <a:custGeom>
            <a:avLst/>
            <a:gdLst/>
            <a:ahLst/>
            <a:cxnLst/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84E34F7-E155-426C-A88E-8AEA6CF3F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3" y="0"/>
            <a:ext cx="6278877" cy="685800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63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44FDF0-F835-F3AC-0AFB-C02F99DE0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924" y="685800"/>
            <a:ext cx="4920019" cy="2021553"/>
          </a:xfrm>
        </p:spPr>
        <p:txBody>
          <a:bodyPr>
            <a:normAutofit/>
          </a:bodyPr>
          <a:lstStyle/>
          <a:p>
            <a:r>
              <a:rPr lang="en-US" sz="4600">
                <a:solidFill>
                  <a:schemeClr val="tx1"/>
                </a:solidFill>
              </a:rPr>
              <a:t>Objectives of mushroom classification</a:t>
            </a:r>
            <a:endParaRPr lang="en-MY" sz="460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453FF84-60C1-4EA8-B49B-1B8C2D0C5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5859484" cy="6857997"/>
          </a:xfrm>
          <a:custGeom>
            <a:avLst/>
            <a:gdLst>
              <a:gd name="connsiteX0" fmla="*/ 3198825 w 5859484"/>
              <a:gd name="connsiteY0" fmla="*/ 0 h 6857997"/>
              <a:gd name="connsiteX1" fmla="*/ 3962351 w 5859484"/>
              <a:gd name="connsiteY1" fmla="*/ 0 h 6857997"/>
              <a:gd name="connsiteX2" fmla="*/ 4129776 w 5859484"/>
              <a:gd name="connsiteY2" fmla="*/ 128761 h 6857997"/>
              <a:gd name="connsiteX3" fmla="*/ 5859484 w 5859484"/>
              <a:gd name="connsiteY3" fmla="*/ 3718209 h 6857997"/>
              <a:gd name="connsiteX4" fmla="*/ 4624700 w 5859484"/>
              <a:gd name="connsiteY4" fmla="*/ 6845880 h 6857997"/>
              <a:gd name="connsiteX5" fmla="*/ 4612896 w 5859484"/>
              <a:gd name="connsiteY5" fmla="*/ 6857997 h 6857997"/>
              <a:gd name="connsiteX6" fmla="*/ 4017658 w 5859484"/>
              <a:gd name="connsiteY6" fmla="*/ 6857997 h 6857997"/>
              <a:gd name="connsiteX7" fmla="*/ 4173230 w 5859484"/>
              <a:gd name="connsiteY7" fmla="*/ 6719623 h 6857997"/>
              <a:gd name="connsiteX8" fmla="*/ 5443583 w 5859484"/>
              <a:gd name="connsiteY8" fmla="*/ 3718209 h 6857997"/>
              <a:gd name="connsiteX9" fmla="*/ 3355352 w 5859484"/>
              <a:gd name="connsiteY9" fmla="*/ 88079 h 6857997"/>
              <a:gd name="connsiteX10" fmla="*/ 0 w 5859484"/>
              <a:gd name="connsiteY10" fmla="*/ 0 h 6857997"/>
              <a:gd name="connsiteX11" fmla="*/ 2941255 w 5859484"/>
              <a:gd name="connsiteY11" fmla="*/ 0 h 6857997"/>
              <a:gd name="connsiteX12" fmla="*/ 3117080 w 5859484"/>
              <a:gd name="connsiteY12" fmla="*/ 88129 h 6857997"/>
              <a:gd name="connsiteX13" fmla="*/ 5324754 w 5859484"/>
              <a:gd name="connsiteY13" fmla="*/ 3718209 h 6857997"/>
              <a:gd name="connsiteX14" fmla="*/ 4089206 w 5859484"/>
              <a:gd name="connsiteY14" fmla="*/ 6637392 h 6857997"/>
              <a:gd name="connsiteX15" fmla="*/ 3841183 w 5859484"/>
              <a:gd name="connsiteY15" fmla="*/ 6857997 h 6857997"/>
              <a:gd name="connsiteX16" fmla="*/ 0 w 5859484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59484" h="6857997">
                <a:moveTo>
                  <a:pt x="3198825" y="0"/>
                </a:moveTo>
                <a:lnTo>
                  <a:pt x="3962351" y="0"/>
                </a:lnTo>
                <a:lnTo>
                  <a:pt x="4129776" y="128761"/>
                </a:lnTo>
                <a:cubicBezTo>
                  <a:pt x="5186152" y="981944"/>
                  <a:pt x="5859484" y="2273123"/>
                  <a:pt x="5859484" y="3718209"/>
                </a:cubicBezTo>
                <a:cubicBezTo>
                  <a:pt x="5859484" y="4922447"/>
                  <a:pt x="5391893" y="6019805"/>
                  <a:pt x="4624700" y="6845880"/>
                </a:cubicBezTo>
                <a:lnTo>
                  <a:pt x="4612896" y="6857997"/>
                </a:lnTo>
                <a:lnTo>
                  <a:pt x="4017658" y="6857997"/>
                </a:lnTo>
                <a:lnTo>
                  <a:pt x="4173230" y="6719623"/>
                </a:lnTo>
                <a:cubicBezTo>
                  <a:pt x="4958119" y="5951494"/>
                  <a:pt x="5443583" y="4890334"/>
                  <a:pt x="5443583" y="3718209"/>
                </a:cubicBezTo>
                <a:cubicBezTo>
                  <a:pt x="5443583" y="2179795"/>
                  <a:pt x="4607295" y="832535"/>
                  <a:pt x="3355352" y="88079"/>
                </a:cubicBezTo>
                <a:close/>
                <a:moveTo>
                  <a:pt x="0" y="0"/>
                </a:moveTo>
                <a:lnTo>
                  <a:pt x="2941255" y="0"/>
                </a:lnTo>
                <a:lnTo>
                  <a:pt x="3117080" y="88129"/>
                </a:lnTo>
                <a:cubicBezTo>
                  <a:pt x="4432070" y="787221"/>
                  <a:pt x="5324754" y="2150692"/>
                  <a:pt x="5324754" y="3718209"/>
                </a:cubicBezTo>
                <a:cubicBezTo>
                  <a:pt x="5324754" y="4858221"/>
                  <a:pt x="4852591" y="5890308"/>
                  <a:pt x="4089206" y="6637392"/>
                </a:cubicBezTo>
                <a:lnTo>
                  <a:pt x="3841183" y="6857997"/>
                </a:lnTo>
                <a:lnTo>
                  <a:pt x="0" y="68579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Pearl white shells">
            <a:extLst>
              <a:ext uri="{FF2B5EF4-FFF2-40B4-BE49-F238E27FC236}">
                <a16:creationId xmlns:a16="http://schemas.microsoft.com/office/drawing/2014/main" id="{445E399F-957A-7AB2-24BE-B58004087D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82" r="7186" b="-1"/>
          <a:stretch/>
        </p:blipFill>
        <p:spPr>
          <a:xfrm>
            <a:off x="1" y="-39326"/>
            <a:ext cx="6095695" cy="6857997"/>
          </a:xfrm>
          <a:custGeom>
            <a:avLst/>
            <a:gdLst/>
            <a:ahLst/>
            <a:cxnLst/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47F4F7-0A3A-F240-2F65-C65FCDCF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924" y="2927444"/>
            <a:ext cx="4920019" cy="3244755"/>
          </a:xfrm>
        </p:spPr>
        <p:txBody>
          <a:bodyPr>
            <a:norm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purpose of this report is to process a dataset using Python programming language.</a:t>
            </a:r>
            <a:endParaRPr lang="en-MY" kern="1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dataset  used in this project contains 8124 instances of mushrooms with 23 features like cap-shape, cap-surface, cap-color, bruises, odor, etc</a:t>
            </a:r>
            <a:r>
              <a:rPr lang="en-US" kern="1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aim to identify mushroom and classify it into two categories (poisonous and nonpoisonous) using machine learning techniques.</a:t>
            </a:r>
            <a:endParaRPr lang="en-MY" kern="1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447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8AFD15B-CF29-4306-884F-47675092F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2D50F3-5471-50D6-6136-725C482C5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7544" y="1382165"/>
            <a:ext cx="4869179" cy="1517984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rgbClr val="000000"/>
                </a:solidFill>
              </a:rPr>
              <a:t>Steps </a:t>
            </a:r>
            <a:endParaRPr lang="en-MY" sz="4800">
              <a:solidFill>
                <a:srgbClr val="000000"/>
              </a:solidFill>
            </a:endParaRPr>
          </a:p>
        </p:txBody>
      </p:sp>
      <p:pic>
        <p:nvPicPr>
          <p:cNvPr id="5" name="Picture 4" descr="Colourful floating paper">
            <a:extLst>
              <a:ext uri="{FF2B5EF4-FFF2-40B4-BE49-F238E27FC236}">
                <a16:creationId xmlns:a16="http://schemas.microsoft.com/office/drawing/2014/main" id="{51FCDBCC-B83B-4651-7BC8-04A44EDA3E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40" r="21829" b="1"/>
          <a:stretch/>
        </p:blipFill>
        <p:spPr>
          <a:xfrm>
            <a:off x="-9866" y="401980"/>
            <a:ext cx="6115733" cy="6456021"/>
          </a:xfrm>
          <a:custGeom>
            <a:avLst/>
            <a:gdLst/>
            <a:ahLst/>
            <a:cxnLst/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6349AB3-1BD3-41E1-8979-1DBDCB5CD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866" y="401980"/>
            <a:ext cx="6115733" cy="6456021"/>
          </a:xfrm>
          <a:custGeom>
            <a:avLst/>
            <a:gdLst>
              <a:gd name="connsiteX0" fmla="*/ 2259477 w 6115733"/>
              <a:gd name="connsiteY0" fmla="*/ 433395 h 6456021"/>
              <a:gd name="connsiteX1" fmla="*/ 5681904 w 6115733"/>
              <a:gd name="connsiteY1" fmla="*/ 3852396 h 6456021"/>
              <a:gd name="connsiteX2" fmla="*/ 4679499 w 6115733"/>
              <a:gd name="connsiteY2" fmla="*/ 6269995 h 6456021"/>
              <a:gd name="connsiteX3" fmla="*/ 4474613 w 6115733"/>
              <a:gd name="connsiteY3" fmla="*/ 6456021 h 6456021"/>
              <a:gd name="connsiteX4" fmla="*/ 44341 w 6115733"/>
              <a:gd name="connsiteY4" fmla="*/ 6456021 h 6456021"/>
              <a:gd name="connsiteX5" fmla="*/ 0 w 6115733"/>
              <a:gd name="connsiteY5" fmla="*/ 6415762 h 6456021"/>
              <a:gd name="connsiteX6" fmla="*/ 0 w 6115733"/>
              <a:gd name="connsiteY6" fmla="*/ 1289029 h 6456021"/>
              <a:gd name="connsiteX7" fmla="*/ 82495 w 6115733"/>
              <a:gd name="connsiteY7" fmla="*/ 1214128 h 6456021"/>
              <a:gd name="connsiteX8" fmla="*/ 2259477 w 6115733"/>
              <a:gd name="connsiteY8" fmla="*/ 433395 h 6456021"/>
              <a:gd name="connsiteX9" fmla="*/ 2259477 w 6115733"/>
              <a:gd name="connsiteY9" fmla="*/ 0 h 6456021"/>
              <a:gd name="connsiteX10" fmla="*/ 6115733 w 6115733"/>
              <a:gd name="connsiteY10" fmla="*/ 3852396 h 6456021"/>
              <a:gd name="connsiteX11" fmla="*/ 5235152 w 6115733"/>
              <a:gd name="connsiteY11" fmla="*/ 6302877 h 6456021"/>
              <a:gd name="connsiteX12" fmla="*/ 5095826 w 6115733"/>
              <a:gd name="connsiteY12" fmla="*/ 6456021 h 6456021"/>
              <a:gd name="connsiteX13" fmla="*/ 4617788 w 6115733"/>
              <a:gd name="connsiteY13" fmla="*/ 6456021 h 6456021"/>
              <a:gd name="connsiteX14" fmla="*/ 4747668 w 6115733"/>
              <a:gd name="connsiteY14" fmla="*/ 6338096 h 6456021"/>
              <a:gd name="connsiteX15" fmla="*/ 5778311 w 6115733"/>
              <a:gd name="connsiteY15" fmla="*/ 3852396 h 6456021"/>
              <a:gd name="connsiteX16" fmla="*/ 2259477 w 6115733"/>
              <a:gd name="connsiteY16" fmla="*/ 337085 h 6456021"/>
              <a:gd name="connsiteX17" fmla="*/ 21172 w 6115733"/>
              <a:gd name="connsiteY17" fmla="*/ 1139811 h 6456021"/>
              <a:gd name="connsiteX18" fmla="*/ 0 w 6115733"/>
              <a:gd name="connsiteY18" fmla="*/ 1159034 h 6456021"/>
              <a:gd name="connsiteX19" fmla="*/ 0 w 6115733"/>
              <a:gd name="connsiteY19" fmla="*/ 735177 h 6456021"/>
              <a:gd name="connsiteX20" fmla="*/ 103407 w 6115733"/>
              <a:gd name="connsiteY20" fmla="*/ 657929 h 6456021"/>
              <a:gd name="connsiteX21" fmla="*/ 2259477 w 6115733"/>
              <a:gd name="connsiteY21" fmla="*/ 0 h 645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C753C-8EAA-D7C3-B1CE-AD104FD97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7545" y="3007389"/>
            <a:ext cx="4869179" cy="3065865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Import Libraries</a:t>
            </a:r>
          </a:p>
          <a:p>
            <a:r>
              <a:rPr lang="en-US" sz="1800" dirty="0">
                <a:solidFill>
                  <a:srgbClr val="000000"/>
                </a:solidFill>
              </a:rPr>
              <a:t>Read data</a:t>
            </a:r>
          </a:p>
          <a:p>
            <a:r>
              <a:rPr lang="en-US" sz="1800" dirty="0">
                <a:solidFill>
                  <a:srgbClr val="000000"/>
                </a:solidFill>
              </a:rPr>
              <a:t>Define Target(y) and features(x)</a:t>
            </a:r>
          </a:p>
          <a:p>
            <a:r>
              <a:rPr lang="en-US" sz="1800" dirty="0">
                <a:solidFill>
                  <a:srgbClr val="000000"/>
                </a:solidFill>
              </a:rPr>
              <a:t>Train, test and split</a:t>
            </a:r>
          </a:p>
          <a:p>
            <a:r>
              <a:rPr lang="en-US" sz="1800" dirty="0">
                <a:solidFill>
                  <a:srgbClr val="000000"/>
                </a:solidFill>
              </a:rPr>
              <a:t>Identify the types of problem and select the model</a:t>
            </a:r>
          </a:p>
          <a:p>
            <a:r>
              <a:rPr lang="en-US" sz="1800" dirty="0">
                <a:solidFill>
                  <a:srgbClr val="000000"/>
                </a:solidFill>
              </a:rPr>
              <a:t>Train the model </a:t>
            </a:r>
          </a:p>
          <a:p>
            <a:r>
              <a:rPr lang="en-US" sz="1800" dirty="0">
                <a:solidFill>
                  <a:srgbClr val="000000"/>
                </a:solidFill>
              </a:rPr>
              <a:t>Predict the model </a:t>
            </a:r>
          </a:p>
          <a:p>
            <a:r>
              <a:rPr lang="en-US" sz="1800" dirty="0">
                <a:solidFill>
                  <a:srgbClr val="000000"/>
                </a:solidFill>
              </a:rPr>
              <a:t>Find the accuracy of </a:t>
            </a:r>
            <a:r>
              <a:rPr lang="en-US" sz="1800">
                <a:solidFill>
                  <a:srgbClr val="000000"/>
                </a:solidFill>
              </a:rPr>
              <a:t>the model</a:t>
            </a:r>
            <a:endParaRPr lang="en-MY" sz="1800">
              <a:solidFill>
                <a:srgbClr val="000000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CA915D-BDF0-41F8-B00E-FB186EFF7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6" name="Oval 13">
              <a:extLst>
                <a:ext uri="{FF2B5EF4-FFF2-40B4-BE49-F238E27FC236}">
                  <a16:creationId xmlns:a16="http://schemas.microsoft.com/office/drawing/2014/main" id="{317AAC03-BF64-4E67-9032-3BD024998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MY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A131397-5A45-4344-9983-5E400A3EA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MY"/>
            </a:p>
          </p:txBody>
        </p:sp>
      </p:grpSp>
    </p:spTree>
    <p:extLst>
      <p:ext uri="{BB962C8B-B14F-4D97-AF65-F5344CB8AC3E}">
        <p14:creationId xmlns:p14="http://schemas.microsoft.com/office/powerpoint/2010/main" val="1603805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A7F6B-9BB3-D0DC-AD31-F6226AB38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/>
              <a:t>Accuracy of mushroom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FDE9A-3184-14D3-7856-F6B989DFB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773168" cy="4050792"/>
          </a:xfrm>
        </p:spPr>
        <p:txBody>
          <a:bodyPr>
            <a:norm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>
                <a:latin typeface="Epilogue" panose="020B0604020202020204" charset="0"/>
              </a:rPr>
              <a:t>Here the accuracy score is 1.0, </a:t>
            </a:r>
            <a:r>
              <a:rPr lang="en-US">
                <a:latin typeface="Epilogue" panose="020B0604020202020204" charset="0"/>
              </a:rPr>
              <a:t>it </a:t>
            </a:r>
            <a:r>
              <a:rPr lang="en">
                <a:latin typeface="Epilogue" panose="020B0604020202020204" charset="0"/>
              </a:rPr>
              <a:t>means that the model is 100% accurate.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>
              <a:latin typeface="Epilogue" panose="020B0604020202020204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>
              <a:latin typeface="Epilogue" panose="020B0604020202020204" charset="0"/>
            </a:endParaRPr>
          </a:p>
          <a:p>
            <a:endParaRPr lang="en-MY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5679C6-F48A-2679-0558-42ECB0AA7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923" y="3449505"/>
            <a:ext cx="7372325" cy="237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73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F2FEF-31F5-C0C1-1082-37157E174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798394"/>
            <a:ext cx="4730451" cy="1637730"/>
          </a:xfrm>
        </p:spPr>
        <p:txBody>
          <a:bodyPr>
            <a:normAutofit/>
          </a:bodyPr>
          <a:lstStyle/>
          <a:p>
            <a:r>
              <a:rPr lang="en-US" sz="4400"/>
              <a:t>Logistic Regression for Classification</a:t>
            </a:r>
            <a:endParaRPr lang="en-MY" sz="4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F12A1-F56E-4148-A02C-0C7016144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578608"/>
            <a:ext cx="7208913" cy="3593592"/>
          </a:xfrm>
        </p:spPr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u="sng" dirty="0">
                <a:effectLst/>
                <a:latin typeface="Epilog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Simple: </a:t>
            </a:r>
            <a:r>
              <a:rPr lang="en-US" sz="1600" dirty="0">
                <a:latin typeface="Epilog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effectLst/>
                <a:latin typeface="Epilog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It is relatively easy to understand and interpret.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dirty="0">
              <a:effectLst/>
              <a:latin typeface="Epilogue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u="sng" dirty="0">
                <a:effectLst/>
                <a:latin typeface="Epilog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Scalability</a:t>
            </a:r>
            <a:r>
              <a:rPr lang="en-US" sz="1600" dirty="0">
                <a:effectLst/>
                <a:latin typeface="Epilog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: It can be applied to both small and large datasets without requiring extensive computational resources</a:t>
            </a:r>
            <a:r>
              <a:rPr lang="en-US" sz="1600" dirty="0">
                <a:latin typeface="Epilog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dirty="0">
              <a:latin typeface="Epilogue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u="sng" dirty="0">
                <a:effectLst/>
                <a:latin typeface="Epilog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Well-Studied and Understood: </a:t>
            </a:r>
            <a:r>
              <a:rPr lang="en-US" sz="1600" dirty="0">
                <a:effectLst/>
                <a:latin typeface="Epilog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It has been extensively studied and has a well-understood mathematical foundation.</a:t>
            </a:r>
          </a:p>
          <a:p>
            <a:pPr marL="0" indent="0">
              <a:buNone/>
            </a:pPr>
            <a:endParaRPr lang="en-US" sz="1600" dirty="0">
              <a:latin typeface="Epilogue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u="sng" dirty="0">
                <a:latin typeface="Epilog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Widely Used: </a:t>
            </a:r>
            <a:r>
              <a:rPr lang="en-US" sz="1600" dirty="0">
                <a:latin typeface="Epilog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It is used in a wide range of fields, including healthcare, finance, marketing, etc.</a:t>
            </a:r>
            <a:endParaRPr lang="en-US" sz="1600" dirty="0">
              <a:latin typeface="Epilogue" panose="020B0604020202020204" charset="0"/>
            </a:endParaRPr>
          </a:p>
          <a:p>
            <a:endParaRPr lang="en-MY" sz="1100" dirty="0"/>
          </a:p>
        </p:txBody>
      </p:sp>
      <p:pic>
        <p:nvPicPr>
          <p:cNvPr id="5" name="Picture 4" descr="Complex maths formulae on a blackboard">
            <a:extLst>
              <a:ext uri="{FF2B5EF4-FFF2-40B4-BE49-F238E27FC236}">
                <a16:creationId xmlns:a16="http://schemas.microsoft.com/office/drawing/2014/main" id="{B5953BD4-4A15-3898-4136-62FEEC4B49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83" r="10180" b="-1"/>
          <a:stretch/>
        </p:blipFill>
        <p:spPr>
          <a:xfrm>
            <a:off x="8160774" y="10"/>
            <a:ext cx="4031227" cy="6857990"/>
          </a:xfrm>
          <a:custGeom>
            <a:avLst/>
            <a:gdLst/>
            <a:ahLst/>
            <a:cxnLst/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84E34F7-E155-426C-A88E-8AEA6CF3F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3" y="0"/>
            <a:ext cx="6278877" cy="685800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86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216B0-08E8-80AE-EC47-727FA0FA2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MY" dirty="0"/>
          </a:p>
        </p:txBody>
      </p:sp>
      <p:pic>
        <p:nvPicPr>
          <p:cNvPr id="4" name="mushroom">
            <a:hlinkClick r:id="" action="ppaction://media"/>
            <a:extLst>
              <a:ext uri="{FF2B5EF4-FFF2-40B4-BE49-F238E27FC236}">
                <a16:creationId xmlns:a16="http://schemas.microsoft.com/office/drawing/2014/main" id="{867A85BA-E0C7-0FC8-9FD9-B2E2F39DE20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7689" y="1581067"/>
            <a:ext cx="8642555" cy="4591133"/>
          </a:xfrm>
        </p:spPr>
      </p:pic>
    </p:spTree>
    <p:extLst>
      <p:ext uri="{BB962C8B-B14F-4D97-AF65-F5344CB8AC3E}">
        <p14:creationId xmlns:p14="http://schemas.microsoft.com/office/powerpoint/2010/main" val="216324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8AFD15B-CF29-4306-884F-47675092F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0DCB0E-846A-9D38-5667-C34DF5C63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7544" y="1382165"/>
            <a:ext cx="4869179" cy="1517984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rgbClr val="000000"/>
                </a:solidFill>
              </a:rPr>
              <a:t>Conclusion</a:t>
            </a:r>
            <a:endParaRPr lang="en-MY" sz="4800" dirty="0">
              <a:solidFill>
                <a:srgbClr val="000000"/>
              </a:solidFill>
            </a:endParaRPr>
          </a:p>
        </p:txBody>
      </p:sp>
      <p:pic>
        <p:nvPicPr>
          <p:cNvPr id="5" name="Picture 4" descr="Red mushrooms in forest">
            <a:extLst>
              <a:ext uri="{FF2B5EF4-FFF2-40B4-BE49-F238E27FC236}">
                <a16:creationId xmlns:a16="http://schemas.microsoft.com/office/drawing/2014/main" id="{AFB53897-62A1-65B9-D9ED-110EBCBAD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61" r="7308" b="1"/>
          <a:stretch/>
        </p:blipFill>
        <p:spPr>
          <a:xfrm>
            <a:off x="-9866" y="401980"/>
            <a:ext cx="6115733" cy="6456021"/>
          </a:xfrm>
          <a:custGeom>
            <a:avLst/>
            <a:gdLst/>
            <a:ahLst/>
            <a:cxnLst/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6349AB3-1BD3-41E1-8979-1DBDCB5CD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866" y="401980"/>
            <a:ext cx="6115733" cy="6456021"/>
          </a:xfrm>
          <a:custGeom>
            <a:avLst/>
            <a:gdLst>
              <a:gd name="connsiteX0" fmla="*/ 2259477 w 6115733"/>
              <a:gd name="connsiteY0" fmla="*/ 433395 h 6456021"/>
              <a:gd name="connsiteX1" fmla="*/ 5681904 w 6115733"/>
              <a:gd name="connsiteY1" fmla="*/ 3852396 h 6456021"/>
              <a:gd name="connsiteX2" fmla="*/ 4679499 w 6115733"/>
              <a:gd name="connsiteY2" fmla="*/ 6269995 h 6456021"/>
              <a:gd name="connsiteX3" fmla="*/ 4474613 w 6115733"/>
              <a:gd name="connsiteY3" fmla="*/ 6456021 h 6456021"/>
              <a:gd name="connsiteX4" fmla="*/ 44341 w 6115733"/>
              <a:gd name="connsiteY4" fmla="*/ 6456021 h 6456021"/>
              <a:gd name="connsiteX5" fmla="*/ 0 w 6115733"/>
              <a:gd name="connsiteY5" fmla="*/ 6415762 h 6456021"/>
              <a:gd name="connsiteX6" fmla="*/ 0 w 6115733"/>
              <a:gd name="connsiteY6" fmla="*/ 1289029 h 6456021"/>
              <a:gd name="connsiteX7" fmla="*/ 82495 w 6115733"/>
              <a:gd name="connsiteY7" fmla="*/ 1214128 h 6456021"/>
              <a:gd name="connsiteX8" fmla="*/ 2259477 w 6115733"/>
              <a:gd name="connsiteY8" fmla="*/ 433395 h 6456021"/>
              <a:gd name="connsiteX9" fmla="*/ 2259477 w 6115733"/>
              <a:gd name="connsiteY9" fmla="*/ 0 h 6456021"/>
              <a:gd name="connsiteX10" fmla="*/ 6115733 w 6115733"/>
              <a:gd name="connsiteY10" fmla="*/ 3852396 h 6456021"/>
              <a:gd name="connsiteX11" fmla="*/ 5235152 w 6115733"/>
              <a:gd name="connsiteY11" fmla="*/ 6302877 h 6456021"/>
              <a:gd name="connsiteX12" fmla="*/ 5095826 w 6115733"/>
              <a:gd name="connsiteY12" fmla="*/ 6456021 h 6456021"/>
              <a:gd name="connsiteX13" fmla="*/ 4617788 w 6115733"/>
              <a:gd name="connsiteY13" fmla="*/ 6456021 h 6456021"/>
              <a:gd name="connsiteX14" fmla="*/ 4747668 w 6115733"/>
              <a:gd name="connsiteY14" fmla="*/ 6338096 h 6456021"/>
              <a:gd name="connsiteX15" fmla="*/ 5778311 w 6115733"/>
              <a:gd name="connsiteY15" fmla="*/ 3852396 h 6456021"/>
              <a:gd name="connsiteX16" fmla="*/ 2259477 w 6115733"/>
              <a:gd name="connsiteY16" fmla="*/ 337085 h 6456021"/>
              <a:gd name="connsiteX17" fmla="*/ 21172 w 6115733"/>
              <a:gd name="connsiteY17" fmla="*/ 1139811 h 6456021"/>
              <a:gd name="connsiteX18" fmla="*/ 0 w 6115733"/>
              <a:gd name="connsiteY18" fmla="*/ 1159034 h 6456021"/>
              <a:gd name="connsiteX19" fmla="*/ 0 w 6115733"/>
              <a:gd name="connsiteY19" fmla="*/ 735177 h 6456021"/>
              <a:gd name="connsiteX20" fmla="*/ 103407 w 6115733"/>
              <a:gd name="connsiteY20" fmla="*/ 657929 h 6456021"/>
              <a:gd name="connsiteX21" fmla="*/ 2259477 w 6115733"/>
              <a:gd name="connsiteY21" fmla="*/ 0 h 645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34B9D-CD38-DD56-3EE7-BA95B5806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7545" y="3007389"/>
            <a:ext cx="4869179" cy="3065865"/>
          </a:xfrm>
        </p:spPr>
        <p:txBody>
          <a:bodyPr anchor="t">
            <a:normAutofit/>
          </a:bodyPr>
          <a:lstStyle/>
          <a:p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conclusion, </a:t>
            </a:r>
            <a:r>
              <a:rPr lang="en-MY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MY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ith confusion matrix we saw that our train and test </a:t>
            </a:r>
            <a:r>
              <a:rPr lang="en-MY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datas</a:t>
            </a:r>
            <a:r>
              <a:rPr lang="en-MY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balanced, so there is no problem in there. Most of </a:t>
            </a:r>
            <a:r>
              <a:rPr lang="en-MY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classfication</a:t>
            </a:r>
            <a:r>
              <a:rPr lang="en-MY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methods hit 100% accuracy with this dataset. </a:t>
            </a:r>
            <a:endParaRPr lang="en-MY" sz="18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MY" sz="1800" dirty="0">
              <a:solidFill>
                <a:srgbClr val="000000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CA915D-BDF0-41F8-B00E-FB186EFF7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17AAC03-BF64-4E67-9032-3BD024998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MY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A131397-5A45-4344-9983-5E400A3EA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MY"/>
            </a:p>
          </p:txBody>
        </p:sp>
      </p:grpSp>
    </p:spTree>
    <p:extLst>
      <p:ext uri="{BB962C8B-B14F-4D97-AF65-F5344CB8AC3E}">
        <p14:creationId xmlns:p14="http://schemas.microsoft.com/office/powerpoint/2010/main" val="2781388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MY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MY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MY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MY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E990C7-3D75-BE55-79AD-3F55046F98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516" b="13984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E95896B-6905-4618-A7DF-DED8A61FB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48BD8C-4984-4138-94CA-2DC5F39D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7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1E0E4F-07D3-0571-6C6B-DB06727FE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1432223"/>
            <a:ext cx="9966960" cy="303580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960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0555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803</TotalTime>
  <Words>288</Words>
  <Application>Microsoft Office PowerPoint</Application>
  <PresentationFormat>Widescreen</PresentationFormat>
  <Paragraphs>34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Epilogue</vt:lpstr>
      <vt:lpstr>Google Sans</vt:lpstr>
      <vt:lpstr>Rockwell</vt:lpstr>
      <vt:lpstr>Rockwell Condensed</vt:lpstr>
      <vt:lpstr>Symbol</vt:lpstr>
      <vt:lpstr>Times New Roman</vt:lpstr>
      <vt:lpstr>Wingdings</vt:lpstr>
      <vt:lpstr>Wood Type</vt:lpstr>
      <vt:lpstr>Mushroom Classification</vt:lpstr>
      <vt:lpstr>Introduction</vt:lpstr>
      <vt:lpstr>Objectives of mushroom classification</vt:lpstr>
      <vt:lpstr>Steps </vt:lpstr>
      <vt:lpstr>Accuracy of mushroom</vt:lpstr>
      <vt:lpstr>Logistic Regression for Classification</vt:lpstr>
      <vt:lpstr>Demo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Mushroom Classification</dc:title>
  <dc:creator>Prerana Giri</dc:creator>
  <cp:lastModifiedBy>Prerana Giri</cp:lastModifiedBy>
  <cp:revision>20</cp:revision>
  <dcterms:created xsi:type="dcterms:W3CDTF">2023-09-09T16:21:28Z</dcterms:created>
  <dcterms:modified xsi:type="dcterms:W3CDTF">2023-09-10T14:38:52Z</dcterms:modified>
</cp:coreProperties>
</file>